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5" r:id="rId5"/>
    <p:sldId id="257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159A"/>
    <a:srgbClr val="F44A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FB52-A967-4898-9482-89879889491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B214-802B-4AC4-8319-1C67CE7A59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FB52-A967-4898-9482-89879889491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B214-802B-4AC4-8319-1C67CE7A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FB52-A967-4898-9482-89879889491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B214-802B-4AC4-8319-1C67CE7A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FB52-A967-4898-9482-89879889491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B214-802B-4AC4-8319-1C67CE7A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FB52-A967-4898-9482-89879889491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B214-802B-4AC4-8319-1C67CE7A59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FB52-A967-4898-9482-89879889491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B214-802B-4AC4-8319-1C67CE7A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FB52-A967-4898-9482-89879889491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B214-802B-4AC4-8319-1C67CE7A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FB52-A967-4898-9482-89879889491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B214-802B-4AC4-8319-1C67CE7A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FB52-A967-4898-9482-89879889491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B214-802B-4AC4-8319-1C67CE7A59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FB52-A967-4898-9482-89879889491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B214-802B-4AC4-8319-1C67CE7A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FB52-A967-4898-9482-89879889491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B214-802B-4AC4-8319-1C67CE7A59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6B5FB52-A967-4898-9482-89879889491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0BB214-802B-4AC4-8319-1C67CE7A59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897902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Parts and Functions of a Flower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Male Parts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714488" cy="5486400"/>
          </a:xfrm>
        </p:spPr>
        <p:txBody>
          <a:bodyPr>
            <a:normAutofit/>
          </a:bodyPr>
          <a:lstStyle/>
          <a:p>
            <a:r>
              <a:rPr lang="en-US" b="1" u="sng" dirty="0"/>
              <a:t>Stamen</a:t>
            </a:r>
            <a:r>
              <a:rPr lang="en-US" b="1" dirty="0"/>
              <a:t> </a:t>
            </a:r>
            <a:r>
              <a:rPr lang="en-US" dirty="0"/>
              <a:t>– is the male reproductive part of a flower.</a:t>
            </a:r>
          </a:p>
          <a:p>
            <a:r>
              <a:rPr lang="en-US" b="1" u="sng" dirty="0"/>
              <a:t>Anther</a:t>
            </a:r>
            <a:r>
              <a:rPr lang="en-US" dirty="0"/>
              <a:t> – produces pollen grains which develop sperm.</a:t>
            </a:r>
          </a:p>
          <a:p>
            <a:r>
              <a:rPr lang="en-US" b="1" u="sng" dirty="0"/>
              <a:t>Filament</a:t>
            </a:r>
            <a:r>
              <a:rPr lang="en-US" dirty="0"/>
              <a:t> – supports the Anther.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340" y="3972899"/>
            <a:ext cx="3505200" cy="26336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521" y="3942419"/>
            <a:ext cx="4013167" cy="263364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4A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856" y="0"/>
            <a:ext cx="7790688" cy="411162"/>
          </a:xfrm>
        </p:spPr>
        <p:txBody>
          <a:bodyPr>
            <a:normAutofit fontScale="90000"/>
          </a:bodyPr>
          <a:lstStyle/>
          <a:p>
            <a:r>
              <a:rPr lang="en-US" dirty="0"/>
              <a:t>Female Parts and Functions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8305800" cy="6248400"/>
          </a:xfrm>
        </p:spPr>
        <p:txBody>
          <a:bodyPr>
            <a:normAutofit/>
          </a:bodyPr>
          <a:lstStyle/>
          <a:p>
            <a:r>
              <a:rPr lang="en-US" b="1" u="sng" dirty="0"/>
              <a:t>Pistil </a:t>
            </a:r>
            <a:r>
              <a:rPr lang="en-US" dirty="0"/>
              <a:t>– is the female reproductive part of a flower.</a:t>
            </a:r>
          </a:p>
          <a:p>
            <a:r>
              <a:rPr lang="en-US" b="1" u="sng" dirty="0"/>
              <a:t>Stigma </a:t>
            </a:r>
            <a:r>
              <a:rPr lang="en-US" dirty="0"/>
              <a:t>– sticky pollen-receptive part of the pistil.</a:t>
            </a:r>
            <a:endParaRPr lang="en-US" b="1" u="sng" dirty="0"/>
          </a:p>
          <a:p>
            <a:r>
              <a:rPr lang="en-US" b="1" u="sng" dirty="0"/>
              <a:t>Style</a:t>
            </a:r>
            <a:r>
              <a:rPr lang="en-US" dirty="0"/>
              <a:t> – the stalk of the pistil down which the pollen tube grows.</a:t>
            </a:r>
          </a:p>
          <a:p>
            <a:r>
              <a:rPr lang="en-US" b="1" u="sng" dirty="0"/>
              <a:t>Ovary </a:t>
            </a:r>
            <a:r>
              <a:rPr lang="en-US" dirty="0"/>
              <a:t>– contains the ovules and becomes the fruit.</a:t>
            </a:r>
          </a:p>
          <a:p>
            <a:r>
              <a:rPr lang="en-US" b="1" u="sng" dirty="0"/>
              <a:t>Ovule</a:t>
            </a:r>
            <a:r>
              <a:rPr lang="en-US" dirty="0"/>
              <a:t> – becomes the seeds when sperm cells fertilize the egg cells.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5379720"/>
            <a:ext cx="2800350" cy="1447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" y="-15240"/>
            <a:ext cx="7866888" cy="868362"/>
          </a:xfrm>
        </p:spPr>
        <p:txBody>
          <a:bodyPr/>
          <a:lstStyle/>
          <a:p>
            <a:r>
              <a:rPr lang="en-US" dirty="0"/>
              <a:t>Other Parts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853122"/>
            <a:ext cx="7897368" cy="5395278"/>
          </a:xfrm>
        </p:spPr>
        <p:txBody>
          <a:bodyPr/>
          <a:lstStyle/>
          <a:p>
            <a:r>
              <a:rPr lang="en-US" b="1" u="sng" dirty="0"/>
              <a:t>Petal</a:t>
            </a:r>
            <a:r>
              <a:rPr lang="en-US" dirty="0"/>
              <a:t> – colorful part of a flower used to attract insects and birds.</a:t>
            </a:r>
          </a:p>
          <a:p>
            <a:r>
              <a:rPr lang="en-US" b="1" u="sng" dirty="0"/>
              <a:t>Sepal</a:t>
            </a:r>
            <a:r>
              <a:rPr lang="en-US" dirty="0"/>
              <a:t> – protects the bud of a young flower.</a:t>
            </a:r>
          </a:p>
          <a:p>
            <a:r>
              <a:rPr lang="en-US" b="1" u="sng" dirty="0"/>
              <a:t>Receptacle</a:t>
            </a:r>
            <a:r>
              <a:rPr lang="en-US" dirty="0"/>
              <a:t> – reproductive parts of a plant are attached here.</a:t>
            </a:r>
          </a:p>
          <a:p>
            <a:r>
              <a:rPr lang="en-US" b="1" u="sng" dirty="0"/>
              <a:t>Roots</a:t>
            </a:r>
            <a:r>
              <a:rPr lang="en-US" dirty="0"/>
              <a:t> – provides the stems and leaves with water and dissolved minerals from soil.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572000"/>
            <a:ext cx="2514600" cy="1981200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4686300" y="6515100"/>
            <a:ext cx="1074420" cy="205768"/>
          </a:xfrm>
          <a:custGeom>
            <a:avLst/>
            <a:gdLst>
              <a:gd name="connsiteX0" fmla="*/ 0 w 982980"/>
              <a:gd name="connsiteY0" fmla="*/ 0 h 160048"/>
              <a:gd name="connsiteX1" fmla="*/ 388620 w 982980"/>
              <a:gd name="connsiteY1" fmla="*/ 22860 h 160048"/>
              <a:gd name="connsiteX2" fmla="*/ 457200 w 982980"/>
              <a:gd name="connsiteY2" fmla="*/ 68580 h 160048"/>
              <a:gd name="connsiteX3" fmla="*/ 502920 w 982980"/>
              <a:gd name="connsiteY3" fmla="*/ 137160 h 160048"/>
              <a:gd name="connsiteX4" fmla="*/ 982980 w 982980"/>
              <a:gd name="connsiteY4" fmla="*/ 160020 h 160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980" h="160048">
                <a:moveTo>
                  <a:pt x="0" y="0"/>
                </a:moveTo>
                <a:cubicBezTo>
                  <a:pt x="129540" y="7620"/>
                  <a:pt x="260292" y="3611"/>
                  <a:pt x="388620" y="22860"/>
                </a:cubicBezTo>
                <a:cubicBezTo>
                  <a:pt x="415790" y="26936"/>
                  <a:pt x="437773" y="49153"/>
                  <a:pt x="457200" y="68580"/>
                </a:cubicBezTo>
                <a:cubicBezTo>
                  <a:pt x="476627" y="88007"/>
                  <a:pt x="476035" y="131500"/>
                  <a:pt x="502920" y="137160"/>
                </a:cubicBezTo>
                <a:cubicBezTo>
                  <a:pt x="620007" y="161810"/>
                  <a:pt x="832703" y="160020"/>
                  <a:pt x="982980" y="16002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611880" y="6423660"/>
            <a:ext cx="1005840" cy="320040"/>
          </a:xfrm>
          <a:custGeom>
            <a:avLst/>
            <a:gdLst>
              <a:gd name="connsiteX0" fmla="*/ 1005840 w 1005840"/>
              <a:gd name="connsiteY0" fmla="*/ 0 h 320040"/>
              <a:gd name="connsiteX1" fmla="*/ 982980 w 1005840"/>
              <a:gd name="connsiteY1" fmla="*/ 114300 h 320040"/>
              <a:gd name="connsiteX2" fmla="*/ 914400 w 1005840"/>
              <a:gd name="connsiteY2" fmla="*/ 160020 h 320040"/>
              <a:gd name="connsiteX3" fmla="*/ 731520 w 1005840"/>
              <a:gd name="connsiteY3" fmla="*/ 205740 h 320040"/>
              <a:gd name="connsiteX4" fmla="*/ 571500 w 1005840"/>
              <a:gd name="connsiteY4" fmla="*/ 251460 h 320040"/>
              <a:gd name="connsiteX5" fmla="*/ 274320 w 1005840"/>
              <a:gd name="connsiteY5" fmla="*/ 274320 h 320040"/>
              <a:gd name="connsiteX6" fmla="*/ 0 w 1005840"/>
              <a:gd name="connsiteY6" fmla="*/ 320040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5840" h="320040">
                <a:moveTo>
                  <a:pt x="1005840" y="0"/>
                </a:moveTo>
                <a:cubicBezTo>
                  <a:pt x="998220" y="38100"/>
                  <a:pt x="1002257" y="80565"/>
                  <a:pt x="982980" y="114300"/>
                </a:cubicBezTo>
                <a:cubicBezTo>
                  <a:pt x="969349" y="138154"/>
                  <a:pt x="938974" y="147733"/>
                  <a:pt x="914400" y="160020"/>
                </a:cubicBezTo>
                <a:cubicBezTo>
                  <a:pt x="862145" y="186147"/>
                  <a:pt x="783689" y="192698"/>
                  <a:pt x="731520" y="205740"/>
                </a:cubicBezTo>
                <a:cubicBezTo>
                  <a:pt x="659248" y="223808"/>
                  <a:pt x="652268" y="241958"/>
                  <a:pt x="571500" y="251460"/>
                </a:cubicBezTo>
                <a:cubicBezTo>
                  <a:pt x="472828" y="263068"/>
                  <a:pt x="373299" y="265713"/>
                  <a:pt x="274320" y="274320"/>
                </a:cubicBezTo>
                <a:cubicBezTo>
                  <a:pt x="36520" y="294998"/>
                  <a:pt x="112490" y="263795"/>
                  <a:pt x="0" y="3200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686300" y="6515100"/>
            <a:ext cx="1394460" cy="325946"/>
          </a:xfrm>
          <a:custGeom>
            <a:avLst/>
            <a:gdLst>
              <a:gd name="connsiteX0" fmla="*/ 0 w 1394460"/>
              <a:gd name="connsiteY0" fmla="*/ 0 h 325946"/>
              <a:gd name="connsiteX1" fmla="*/ 68580 w 1394460"/>
              <a:gd name="connsiteY1" fmla="*/ 205740 h 325946"/>
              <a:gd name="connsiteX2" fmla="*/ 137160 w 1394460"/>
              <a:gd name="connsiteY2" fmla="*/ 251460 h 325946"/>
              <a:gd name="connsiteX3" fmla="*/ 297180 w 1394460"/>
              <a:gd name="connsiteY3" fmla="*/ 137160 h 325946"/>
              <a:gd name="connsiteX4" fmla="*/ 320040 w 1394460"/>
              <a:gd name="connsiteY4" fmla="*/ 205740 h 325946"/>
              <a:gd name="connsiteX5" fmla="*/ 525780 w 1394460"/>
              <a:gd name="connsiteY5" fmla="*/ 320040 h 325946"/>
              <a:gd name="connsiteX6" fmla="*/ 640080 w 1394460"/>
              <a:gd name="connsiteY6" fmla="*/ 297180 h 325946"/>
              <a:gd name="connsiteX7" fmla="*/ 662940 w 1394460"/>
              <a:gd name="connsiteY7" fmla="*/ 228600 h 325946"/>
              <a:gd name="connsiteX8" fmla="*/ 731520 w 1394460"/>
              <a:gd name="connsiteY8" fmla="*/ 182880 h 325946"/>
              <a:gd name="connsiteX9" fmla="*/ 800100 w 1394460"/>
              <a:gd name="connsiteY9" fmla="*/ 205740 h 325946"/>
              <a:gd name="connsiteX10" fmla="*/ 914400 w 1394460"/>
              <a:gd name="connsiteY10" fmla="*/ 320040 h 325946"/>
              <a:gd name="connsiteX11" fmla="*/ 1394460 w 1394460"/>
              <a:gd name="connsiteY11" fmla="*/ 320040 h 32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94460" h="325946">
                <a:moveTo>
                  <a:pt x="0" y="0"/>
                </a:moveTo>
                <a:cubicBezTo>
                  <a:pt x="15326" y="91956"/>
                  <a:pt x="4292" y="141452"/>
                  <a:pt x="68580" y="205740"/>
                </a:cubicBezTo>
                <a:cubicBezTo>
                  <a:pt x="88007" y="225167"/>
                  <a:pt x="114300" y="236220"/>
                  <a:pt x="137160" y="251460"/>
                </a:cubicBezTo>
                <a:cubicBezTo>
                  <a:pt x="190500" y="213360"/>
                  <a:pt x="233587" y="153058"/>
                  <a:pt x="297180" y="137160"/>
                </a:cubicBezTo>
                <a:cubicBezTo>
                  <a:pt x="320557" y="131316"/>
                  <a:pt x="303001" y="188701"/>
                  <a:pt x="320040" y="205740"/>
                </a:cubicBezTo>
                <a:cubicBezTo>
                  <a:pt x="398645" y="284345"/>
                  <a:pt x="439542" y="291294"/>
                  <a:pt x="525780" y="320040"/>
                </a:cubicBezTo>
                <a:cubicBezTo>
                  <a:pt x="563880" y="312420"/>
                  <a:pt x="607751" y="318733"/>
                  <a:pt x="640080" y="297180"/>
                </a:cubicBezTo>
                <a:cubicBezTo>
                  <a:pt x="660130" y="283814"/>
                  <a:pt x="647887" y="247416"/>
                  <a:pt x="662940" y="228600"/>
                </a:cubicBezTo>
                <a:cubicBezTo>
                  <a:pt x="680103" y="207146"/>
                  <a:pt x="708660" y="198120"/>
                  <a:pt x="731520" y="182880"/>
                </a:cubicBezTo>
                <a:cubicBezTo>
                  <a:pt x="754380" y="190500"/>
                  <a:pt x="781284" y="190687"/>
                  <a:pt x="800100" y="205740"/>
                </a:cubicBezTo>
                <a:cubicBezTo>
                  <a:pt x="846174" y="242600"/>
                  <a:pt x="837846" y="313660"/>
                  <a:pt x="914400" y="320040"/>
                </a:cubicBezTo>
                <a:cubicBezTo>
                  <a:pt x="1073867" y="333329"/>
                  <a:pt x="1234440" y="320040"/>
                  <a:pt x="1394460" y="3200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251960" y="6560820"/>
            <a:ext cx="365760" cy="299935"/>
          </a:xfrm>
          <a:custGeom>
            <a:avLst/>
            <a:gdLst>
              <a:gd name="connsiteX0" fmla="*/ 365760 w 365760"/>
              <a:gd name="connsiteY0" fmla="*/ 0 h 299935"/>
              <a:gd name="connsiteX1" fmla="*/ 320040 w 365760"/>
              <a:gd name="connsiteY1" fmla="*/ 114300 h 299935"/>
              <a:gd name="connsiteX2" fmla="*/ 297180 w 365760"/>
              <a:gd name="connsiteY2" fmla="*/ 182880 h 299935"/>
              <a:gd name="connsiteX3" fmla="*/ 228600 w 365760"/>
              <a:gd name="connsiteY3" fmla="*/ 205740 h 299935"/>
              <a:gd name="connsiteX4" fmla="*/ 205740 w 365760"/>
              <a:gd name="connsiteY4" fmla="*/ 274320 h 299935"/>
              <a:gd name="connsiteX5" fmla="*/ 0 w 365760"/>
              <a:gd name="connsiteY5" fmla="*/ 297180 h 29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" h="299935">
                <a:moveTo>
                  <a:pt x="365760" y="0"/>
                </a:moveTo>
                <a:cubicBezTo>
                  <a:pt x="350520" y="38100"/>
                  <a:pt x="334448" y="75878"/>
                  <a:pt x="320040" y="114300"/>
                </a:cubicBezTo>
                <a:cubicBezTo>
                  <a:pt x="311579" y="136862"/>
                  <a:pt x="314219" y="165841"/>
                  <a:pt x="297180" y="182880"/>
                </a:cubicBezTo>
                <a:cubicBezTo>
                  <a:pt x="280141" y="199919"/>
                  <a:pt x="251460" y="198120"/>
                  <a:pt x="228600" y="205740"/>
                </a:cubicBezTo>
                <a:cubicBezTo>
                  <a:pt x="220980" y="228600"/>
                  <a:pt x="222779" y="257281"/>
                  <a:pt x="205740" y="274320"/>
                </a:cubicBezTo>
                <a:cubicBezTo>
                  <a:pt x="168422" y="311638"/>
                  <a:pt x="19645" y="297180"/>
                  <a:pt x="0" y="2971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53200" y="541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9159A"/>
                </a:solidFill>
              </a:rPr>
              <a:t>Roots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791200" y="5779532"/>
            <a:ext cx="990600" cy="1061514"/>
          </a:xfrm>
          <a:prstGeom prst="straightConnector1">
            <a:avLst/>
          </a:prstGeom>
          <a:ln>
            <a:solidFill>
              <a:srgbClr val="C915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84755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868362"/>
          </a:xfrm>
        </p:spPr>
        <p:txBody>
          <a:bodyPr/>
          <a:lstStyle/>
          <a:p>
            <a:r>
              <a:rPr lang="en-US" dirty="0"/>
              <a:t>Parts</a:t>
            </a:r>
          </a:p>
        </p:txBody>
      </p:sp>
      <p:pic>
        <p:nvPicPr>
          <p:cNvPr id="4" name="Content Placeholder 3" descr="1flower_par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178947"/>
            <a:ext cx="7391400" cy="5298053"/>
          </a:xfr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15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792162"/>
          </a:xfrm>
        </p:spPr>
        <p:txBody>
          <a:bodyPr/>
          <a:lstStyle/>
          <a:p>
            <a:r>
              <a:rPr lang="en-US" dirty="0"/>
              <a:t>Pollination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Pollination is the process in which pollen is transferred in the reproduction of plants.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Some methods of pollination </a:t>
            </a:r>
          </a:p>
          <a:p>
            <a:pPr lvl="1"/>
            <a:r>
              <a:rPr lang="en-US" u="sng" dirty="0"/>
              <a:t>Animals</a:t>
            </a:r>
            <a:r>
              <a:rPr lang="en-US" dirty="0"/>
              <a:t> (birds, reptiles, mammals)</a:t>
            </a:r>
          </a:p>
          <a:p>
            <a:pPr lvl="1"/>
            <a:r>
              <a:rPr lang="en-US" u="sng" dirty="0"/>
              <a:t>Insects</a:t>
            </a:r>
            <a:r>
              <a:rPr lang="en-US" dirty="0"/>
              <a:t> (bees and butterflies mostly)</a:t>
            </a:r>
          </a:p>
          <a:p>
            <a:pPr lvl="1"/>
            <a:r>
              <a:rPr lang="en-US" u="sng" dirty="0"/>
              <a:t>Wind</a:t>
            </a:r>
          </a:p>
          <a:p>
            <a:pPr lvl="1"/>
            <a:r>
              <a:rPr lang="en-US" b="1" u="sng" dirty="0">
                <a:solidFill>
                  <a:srgbClr val="FF0000"/>
                </a:solidFill>
              </a:rPr>
              <a:t>WATER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6694"/>
              </p:ext>
            </p:extLst>
          </p:nvPr>
        </p:nvGraphicFramePr>
        <p:xfrm>
          <a:off x="1219200" y="2286000"/>
          <a:ext cx="7315200" cy="171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/>
                        <a:t>Cross-pollination</a:t>
                      </a:r>
                    </a:p>
                  </a:txBody>
                  <a:tcPr>
                    <a:solidFill>
                      <a:srgbClr val="C915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/>
                        <a:t>Self-pollination</a:t>
                      </a:r>
                    </a:p>
                  </a:txBody>
                  <a:tcPr>
                    <a:solidFill>
                      <a:srgbClr val="C915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Is when pollen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is delivered to a flower from a different plant.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when pollen from one flower pollinates the same flower of the same plant.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Steps to Flower/Plant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sz="2600" dirty="0"/>
              <a:t>***Reproduction of a plant takes place in the </a:t>
            </a:r>
            <a:r>
              <a:rPr lang="en-US" sz="2600" b="1" u="sng" dirty="0"/>
              <a:t>flower</a:t>
            </a:r>
            <a:r>
              <a:rPr lang="en-US" sz="2600" dirty="0"/>
              <a:t>***</a:t>
            </a:r>
          </a:p>
          <a:p>
            <a:pPr marL="82296" indent="0">
              <a:buNone/>
            </a:pPr>
            <a:r>
              <a:rPr lang="en-US" b="1" u="sng" dirty="0"/>
              <a:t>Pollination</a:t>
            </a:r>
          </a:p>
          <a:p>
            <a:r>
              <a:rPr lang="en-US" dirty="0"/>
              <a:t>1. The Anther produces pollen</a:t>
            </a:r>
          </a:p>
          <a:p>
            <a:r>
              <a:rPr lang="en-US" dirty="0"/>
              <a:t>2. That pollen is transferred to the stigma of itself or another flower through pollination.</a:t>
            </a:r>
          </a:p>
          <a:p>
            <a:pPr marL="82296" indent="0">
              <a:buNone/>
            </a:pPr>
            <a:r>
              <a:rPr lang="en-US" b="1" u="sng" dirty="0"/>
              <a:t>Fertilization</a:t>
            </a:r>
          </a:p>
          <a:p>
            <a:r>
              <a:rPr lang="en-US" dirty="0"/>
              <a:t>3. Pollen travels down the style to the ovary to fertilize the eggs.</a:t>
            </a:r>
          </a:p>
          <a:p>
            <a:r>
              <a:rPr lang="en-US" dirty="0"/>
              <a:t>The eggs grow into a seed or seeds and can now reproduce.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controls flowering?????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u="sng" dirty="0"/>
              <a:t>The length of Night!</a:t>
            </a:r>
          </a:p>
          <a:p>
            <a:pPr marL="825246" indent="-742950">
              <a:buFont typeface="+mj-lt"/>
              <a:buAutoNum type="arabicPeriod"/>
            </a:pPr>
            <a:r>
              <a:rPr lang="en-US" sz="4000" dirty="0"/>
              <a:t>During the day plants taken in light, water and nutrients needed to go through photosynthesis.</a:t>
            </a:r>
          </a:p>
          <a:p>
            <a:pPr marL="825246" indent="-742950">
              <a:buFont typeface="+mj-lt"/>
              <a:buAutoNum type="arabicPeriod"/>
            </a:pPr>
            <a:r>
              <a:rPr lang="en-US" sz="4000" dirty="0"/>
              <a:t>Then at night it uses the glucose (food) to grow and reproduce…FLOWER.</a:t>
            </a:r>
          </a:p>
        </p:txBody>
      </p:sp>
    </p:spTree>
    <p:extLst>
      <p:ext uri="{BB962C8B-B14F-4D97-AF65-F5344CB8AC3E}">
        <p14:creationId xmlns:p14="http://schemas.microsoft.com/office/powerpoint/2010/main" val="22133162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View Brain Pop on Pollination!!!!!!!!!!!!</a:t>
            </a:r>
          </a:p>
        </p:txBody>
      </p:sp>
    </p:spTree>
    <p:extLst>
      <p:ext uri="{BB962C8B-B14F-4D97-AF65-F5344CB8AC3E}">
        <p14:creationId xmlns:p14="http://schemas.microsoft.com/office/powerpoint/2010/main" val="905093854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1229</TotalTime>
  <Words>340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Gill Sans MT</vt:lpstr>
      <vt:lpstr>Verdana</vt:lpstr>
      <vt:lpstr>Wingdings 2</vt:lpstr>
      <vt:lpstr>Solstice</vt:lpstr>
      <vt:lpstr>Parts and Functions of a Flower</vt:lpstr>
      <vt:lpstr>Male Parts and Functions</vt:lpstr>
      <vt:lpstr>Female Parts and Functions </vt:lpstr>
      <vt:lpstr>Other Parts and functions</vt:lpstr>
      <vt:lpstr>Parts</vt:lpstr>
      <vt:lpstr>Pollination </vt:lpstr>
      <vt:lpstr>Steps to Flower/Plant Reproduction</vt:lpstr>
      <vt:lpstr>What controls flowering?????</vt:lpstr>
      <vt:lpstr>Video</vt:lpstr>
    </vt:vector>
  </TitlesOfParts>
  <Company>Wake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and Functions of a Flower</dc:title>
  <dc:creator>maqqad</dc:creator>
  <cp:lastModifiedBy>Scott, Karen A</cp:lastModifiedBy>
  <cp:revision>26</cp:revision>
  <dcterms:created xsi:type="dcterms:W3CDTF">2013-03-07T16:45:31Z</dcterms:created>
  <dcterms:modified xsi:type="dcterms:W3CDTF">2017-05-09T21:58:49Z</dcterms:modified>
</cp:coreProperties>
</file>